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1531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0" algn="l" defTabSz="821531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0" algn="l" defTabSz="821531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0" algn="l" defTabSz="821531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0" algn="l" defTabSz="821531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0" algn="l" defTabSz="821531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0" algn="l" defTabSz="821531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0" algn="l" defTabSz="821531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0" algn="l" defTabSz="821531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2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2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2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2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lose-up of an orange flower surrounded by large tropical leaves"/>
          <p:cNvSpPr/>
          <p:nvPr>
            <p:ph type="pic" sz="quarter" idx="21"/>
          </p:nvPr>
        </p:nvSpPr>
        <p:spPr>
          <a:xfrm>
            <a:off x="12143717" y="6983015"/>
            <a:ext cx="8240441" cy="54828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Close-up of a red-eyed tree frog perched on a leaf"/>
          <p:cNvSpPr/>
          <p:nvPr>
            <p:ph type="pic" sz="quarter" idx="22"/>
          </p:nvPr>
        </p:nvSpPr>
        <p:spPr>
          <a:xfrm>
            <a:off x="11941968" y="892968"/>
            <a:ext cx="8224243" cy="54828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River flowing through a tropical forest"/>
          <p:cNvSpPr/>
          <p:nvPr>
            <p:ph type="pic" idx="23"/>
          </p:nvPr>
        </p:nvSpPr>
        <p:spPr>
          <a:xfrm>
            <a:off x="426242" y="892968"/>
            <a:ext cx="15423360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21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22"/>
          </p:nvPr>
        </p:nvSpPr>
        <p:spPr>
          <a:xfrm>
            <a:off x="4833937" y="605591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iver flowing through a tropical forest"/>
          <p:cNvSpPr/>
          <p:nvPr>
            <p:ph type="pic" idx="21"/>
          </p:nvPr>
        </p:nvSpPr>
        <p:spPr>
          <a:xfrm>
            <a:off x="3048000" y="-3175"/>
            <a:ext cx="18288000" cy="137223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iver flowing through a tropical forest"/>
          <p:cNvSpPr/>
          <p:nvPr>
            <p:ph type="pic" idx="21"/>
          </p:nvPr>
        </p:nvSpPr>
        <p:spPr>
          <a:xfrm>
            <a:off x="5330930" y="-40430"/>
            <a:ext cx="13722210" cy="1029642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2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2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2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2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lose-up of an orange flower surrounded by large tropical leaves"/>
          <p:cNvSpPr/>
          <p:nvPr>
            <p:ph type="pic" idx="21"/>
          </p:nvPr>
        </p:nvSpPr>
        <p:spPr>
          <a:xfrm>
            <a:off x="5369718" y="898481"/>
            <a:ext cx="17366661" cy="1155501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2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2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2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2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lose-up of a red-eyed tree frog perched on a leaf"/>
          <p:cNvSpPr/>
          <p:nvPr>
            <p:ph type="pic" sz="half" idx="21"/>
          </p:nvPr>
        </p:nvSpPr>
        <p:spPr>
          <a:xfrm>
            <a:off x="7905750" y="3643312"/>
            <a:ext cx="13260586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buClrTx/>
              <a:defRPr sz="3800"/>
            </a:lvl1pPr>
            <a:lvl2pPr marL="808264" indent="-465364">
              <a:spcBef>
                <a:spcPts val="4500"/>
              </a:spcBef>
              <a:buClrTx/>
              <a:defRPr sz="3800"/>
            </a:lvl2pPr>
            <a:lvl3pPr marL="1151164" indent="-465364">
              <a:spcBef>
                <a:spcPts val="4500"/>
              </a:spcBef>
              <a:buClrTx/>
              <a:defRPr sz="3800"/>
            </a:lvl3pPr>
            <a:lvl4pPr marL="1494064" indent="-465364">
              <a:spcBef>
                <a:spcPts val="4500"/>
              </a:spcBef>
              <a:buClrTx/>
              <a:defRPr sz="3800"/>
            </a:lvl4pPr>
            <a:lvl5pPr marL="1836964" indent="-465364">
              <a:spcBef>
                <a:spcPts val="4500"/>
              </a:spcBef>
              <a:buClrTx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buClrTx/>
              <a:defRPr sz="3800"/>
            </a:lvl1pPr>
            <a:lvl2pPr marL="808264" indent="-465364">
              <a:spcBef>
                <a:spcPts val="4500"/>
              </a:spcBef>
              <a:buClrTx/>
              <a:defRPr sz="3800"/>
            </a:lvl2pPr>
            <a:lvl3pPr marL="1151164" indent="-465364">
              <a:spcBef>
                <a:spcPts val="4500"/>
              </a:spcBef>
              <a:buClrTx/>
              <a:defRPr sz="3800"/>
            </a:lvl3pPr>
            <a:lvl4pPr marL="1494064" indent="-465364">
              <a:spcBef>
                <a:spcPts val="4500"/>
              </a:spcBef>
              <a:buClrTx/>
              <a:defRPr sz="3800"/>
            </a:lvl4pPr>
            <a:lvl5pPr marL="1836964" indent="-465364">
              <a:spcBef>
                <a:spcPts val="4500"/>
              </a:spcBef>
              <a:buClrTx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buClrTx/>
              <a:defRPr sz="3800"/>
            </a:lvl1pPr>
            <a:lvl2pPr marL="808264" indent="-465364">
              <a:spcBef>
                <a:spcPts val="4500"/>
              </a:spcBef>
              <a:buClrTx/>
              <a:defRPr sz="3800"/>
            </a:lvl2pPr>
            <a:lvl3pPr marL="1151164" indent="-465364">
              <a:spcBef>
                <a:spcPts val="4500"/>
              </a:spcBef>
              <a:buClrTx/>
              <a:defRPr sz="3800"/>
            </a:lvl3pPr>
            <a:lvl4pPr marL="1494064" indent="-465364">
              <a:spcBef>
                <a:spcPts val="4500"/>
              </a:spcBef>
              <a:buClrTx/>
              <a:defRPr sz="3800"/>
            </a:lvl4pPr>
            <a:lvl5pPr marL="1836964" indent="-465364">
              <a:spcBef>
                <a:spcPts val="4500"/>
              </a:spcBef>
              <a:buClrTx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 algn="ctr">
              <a:spcBef>
                <a:spcPts val="0"/>
              </a:spcBef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4400" u="none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he Difference between Providence and Miracles"/>
          <p:cNvSpPr txBox="1"/>
          <p:nvPr>
            <p:ph type="title"/>
          </p:nvPr>
        </p:nvSpPr>
        <p:spPr>
          <a:xfrm>
            <a:off x="3647405" y="1732731"/>
            <a:ext cx="17089190" cy="1660551"/>
          </a:xfrm>
          <a:prstGeom prst="rect">
            <a:avLst/>
          </a:prstGeom>
        </p:spPr>
        <p:txBody>
          <a:bodyPr/>
          <a:lstStyle>
            <a:lvl1pPr algn="l">
              <a:defRPr sz="58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The Difference between Providence and Miracles</a:t>
            </a:r>
          </a:p>
        </p:txBody>
      </p:sp>
      <p:sp>
        <p:nvSpPr>
          <p:cNvPr id="139" name="Miracles – God’s direct intervention in His creation in which He suspends natural laws…"/>
          <p:cNvSpPr txBox="1"/>
          <p:nvPr>
            <p:ph type="body" idx="1"/>
          </p:nvPr>
        </p:nvSpPr>
        <p:spPr>
          <a:xfrm>
            <a:off x="3662939" y="3661171"/>
            <a:ext cx="17058122" cy="9420356"/>
          </a:xfrm>
          <a:prstGeom prst="rect">
            <a:avLst/>
          </a:prstGeom>
        </p:spPr>
        <p:txBody>
          <a:bodyPr anchor="t"/>
          <a:lstStyle/>
          <a:p>
            <a:pPr marL="603250" indent="-603250">
              <a:spcBef>
                <a:spcPts val="5000"/>
              </a:spcBef>
              <a:buSzPct val="100000"/>
              <a:defRPr sz="3800">
                <a:latin typeface="Georgia"/>
                <a:ea typeface="Georgia"/>
                <a:cs typeface="Georgia"/>
                <a:sym typeface="Georgia"/>
              </a:defRPr>
            </a:pPr>
            <a:r>
              <a:t>Miracles – God’s direct intervention in His creation in which He suspends natural laws</a:t>
            </a:r>
          </a:p>
          <a:p>
            <a:pPr lvl="1" marL="1047750" indent="-603250">
              <a:spcBef>
                <a:spcPts val="2200"/>
              </a:spcBef>
              <a:buSzPct val="100000"/>
              <a:buChar char="‣"/>
              <a:defRPr sz="3800">
                <a:latin typeface="Georgia"/>
                <a:ea typeface="Georgia"/>
                <a:cs typeface="Georgia"/>
                <a:sym typeface="Georgia"/>
              </a:defRPr>
            </a:pPr>
            <a:r>
              <a:t>The Bible is filled with examples – ten plagues (Ex. 7-12); sun stood still (Josh. 10:12-14); Jesus walked on water (Mt. 14:22-33); Jesus’ resurrection (Mt. 28:1-10); and many more…</a:t>
            </a:r>
          </a:p>
          <a:p>
            <a:pPr lvl="1" marL="1047750" indent="-603250">
              <a:spcBef>
                <a:spcPts val="2200"/>
              </a:spcBef>
              <a:buSzPct val="100000"/>
              <a:buChar char="‣"/>
              <a:defRPr sz="3800">
                <a:latin typeface="Georgia"/>
                <a:ea typeface="Georgia"/>
                <a:cs typeface="Georgia"/>
                <a:sym typeface="Georgia"/>
              </a:defRPr>
            </a:pPr>
            <a:r>
              <a:t>However, miracles like these are not performed today – their purpose has been fulfilled (cf. Heb. 2:4)</a:t>
            </a:r>
          </a:p>
          <a:p>
            <a:pPr marL="603250" indent="-603250">
              <a:spcBef>
                <a:spcPts val="5000"/>
              </a:spcBef>
              <a:buSzPct val="100000"/>
              <a:defRPr sz="3800">
                <a:latin typeface="Georgia"/>
                <a:ea typeface="Georgia"/>
                <a:cs typeface="Georgia"/>
                <a:sym typeface="Georgia"/>
              </a:defRPr>
            </a:pPr>
            <a:r>
              <a:t>Providence – God’s care for man using laws established in creation</a:t>
            </a:r>
          </a:p>
          <a:p>
            <a:pPr lvl="1" marL="1047750" indent="-603250">
              <a:spcBef>
                <a:spcPts val="2200"/>
              </a:spcBef>
              <a:buSzPct val="100000"/>
              <a:buChar char="‣"/>
              <a:defRPr sz="3800">
                <a:latin typeface="Georgia"/>
                <a:ea typeface="Georgia"/>
                <a:cs typeface="Georgia"/>
                <a:sym typeface="Georgia"/>
              </a:defRPr>
            </a:pPr>
            <a:r>
              <a:t>Commonly cited examples – Joseph (Gen. 50:20); Esther (Est. 4:14); Daniel and Nebuchadnezzar (Dan. 4:17)</a:t>
            </a:r>
          </a:p>
          <a:p>
            <a:pPr lvl="1" marL="1047750" indent="-603250">
              <a:spcBef>
                <a:spcPts val="2200"/>
              </a:spcBef>
              <a:buSzPct val="100000"/>
              <a:buChar char="‣"/>
              <a:defRPr sz="3800">
                <a:latin typeface="Georgia"/>
                <a:ea typeface="Georgia"/>
                <a:cs typeface="Georgia"/>
                <a:sym typeface="Georgia"/>
              </a:defRPr>
            </a:pPr>
            <a:r>
              <a:t>However, the difficulty in citing Bible examples for how providence works today is that they often involved something miraculous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What We Learn about Providence from Felix"/>
          <p:cNvSpPr txBox="1"/>
          <p:nvPr>
            <p:ph type="title"/>
          </p:nvPr>
        </p:nvSpPr>
        <p:spPr>
          <a:xfrm>
            <a:off x="3647405" y="1732731"/>
            <a:ext cx="17089190" cy="1660551"/>
          </a:xfrm>
          <a:prstGeom prst="rect">
            <a:avLst/>
          </a:prstGeom>
        </p:spPr>
        <p:txBody>
          <a:bodyPr/>
          <a:lstStyle>
            <a:lvl1pPr algn="l">
              <a:defRPr sz="58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What We Learn about Providence from Felix</a:t>
            </a:r>
          </a:p>
        </p:txBody>
      </p:sp>
      <p:sp>
        <p:nvSpPr>
          <p:cNvPr id="142" name="The only time the English word is used, it refers to the providence of a human governor (Acts 24:2) – Felix…"/>
          <p:cNvSpPr txBox="1"/>
          <p:nvPr>
            <p:ph type="body" idx="1"/>
          </p:nvPr>
        </p:nvSpPr>
        <p:spPr>
          <a:xfrm>
            <a:off x="3662939" y="3661171"/>
            <a:ext cx="17058122" cy="9420356"/>
          </a:xfrm>
          <a:prstGeom prst="rect">
            <a:avLst/>
          </a:prstGeom>
        </p:spPr>
        <p:txBody>
          <a:bodyPr anchor="t"/>
          <a:lstStyle/>
          <a:p>
            <a:pPr marL="603250" indent="-603250">
              <a:spcBef>
                <a:spcPts val="5000"/>
              </a:spcBef>
              <a:buSzPct val="100000"/>
              <a:defRPr sz="3800">
                <a:latin typeface="Georgia"/>
                <a:ea typeface="Georgia"/>
                <a:cs typeface="Georgia"/>
                <a:sym typeface="Georgia"/>
              </a:defRPr>
            </a:pPr>
            <a:r>
              <a:t>The only time the English word is used, it refers to the providence of a human governor (Acts 24:2) – Felix</a:t>
            </a:r>
          </a:p>
          <a:p>
            <a:pPr lvl="1" marL="1047750" indent="-603250">
              <a:spcBef>
                <a:spcPts val="2200"/>
              </a:spcBef>
              <a:buSzPct val="100000"/>
              <a:buChar char="‣"/>
              <a:defRPr sz="3800">
                <a:latin typeface="Georgia"/>
                <a:ea typeface="Georgia"/>
                <a:cs typeface="Georgia"/>
                <a:sym typeface="Georgia"/>
              </a:defRPr>
            </a:pPr>
            <a:r>
              <a:t>Other uses of the Greek word (Rom. 13:14; 1 Tim. 5:8)</a:t>
            </a:r>
          </a:p>
          <a:p>
            <a:pPr lvl="1" marL="1047750" indent="-603250">
              <a:spcBef>
                <a:spcPts val="2200"/>
              </a:spcBef>
              <a:buSzPct val="100000"/>
              <a:buChar char="‣"/>
              <a:defRPr sz="3800">
                <a:latin typeface="Georgia"/>
                <a:ea typeface="Georgia"/>
                <a:cs typeface="Georgia"/>
                <a:sym typeface="Georgia"/>
              </a:defRPr>
            </a:pPr>
            <a:r>
              <a:t>Word means forethought or provident care (Thayer) – providing what is needed to accomplish some purpose</a:t>
            </a:r>
          </a:p>
          <a:p>
            <a:pPr marL="603250" indent="-603250">
              <a:spcBef>
                <a:spcPts val="5000"/>
              </a:spcBef>
              <a:buSzPct val="100000"/>
              <a:defRPr sz="3800">
                <a:latin typeface="Georgia"/>
                <a:ea typeface="Georgia"/>
                <a:cs typeface="Georgia"/>
                <a:sym typeface="Georgia"/>
              </a:defRPr>
            </a:pPr>
            <a:r>
              <a:t>Why did Tertullus praise Felix? – his providence (Acts 24:2)</a:t>
            </a:r>
          </a:p>
          <a:p>
            <a:pPr lvl="1" marL="1047750" indent="-603250">
              <a:spcBef>
                <a:spcPts val="2200"/>
              </a:spcBef>
              <a:buSzPct val="100000"/>
              <a:buChar char="‣"/>
              <a:defRPr sz="3800">
                <a:latin typeface="Georgia"/>
                <a:ea typeface="Georgia"/>
                <a:cs typeface="Georgia"/>
                <a:sym typeface="Georgia"/>
              </a:defRPr>
            </a:pPr>
            <a:r>
              <a:t>The purpose being accomplished were the reforms</a:t>
            </a:r>
          </a:p>
          <a:p>
            <a:pPr lvl="1" marL="1047750" indent="-603250">
              <a:spcBef>
                <a:spcPts val="2200"/>
              </a:spcBef>
              <a:buSzPct val="100000"/>
              <a:buChar char="‣"/>
              <a:defRPr sz="3800">
                <a:latin typeface="Georgia"/>
                <a:ea typeface="Georgia"/>
                <a:cs typeface="Georgia"/>
                <a:sym typeface="Georgia"/>
              </a:defRPr>
            </a:pPr>
            <a:r>
              <a:t>Felix received the credit – not because he personally did them, but he provided what was necessary for them to be carried out</a:t>
            </a:r>
          </a:p>
          <a:p>
            <a:pPr lvl="1" marL="1047750" indent="-603250">
              <a:spcBef>
                <a:spcPts val="2200"/>
              </a:spcBef>
              <a:buSzPct val="100000"/>
              <a:buChar char="‣"/>
              <a:defRPr sz="3800">
                <a:latin typeface="Georgia"/>
                <a:ea typeface="Georgia"/>
                <a:cs typeface="Georgia"/>
                <a:sym typeface="Georgia"/>
              </a:defRPr>
            </a:pPr>
            <a:r>
              <a:t>What would Felix have provided? – instructions, resources, and incentives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What This Teaches Us about God’s Providence"/>
          <p:cNvSpPr txBox="1"/>
          <p:nvPr>
            <p:ph type="title"/>
          </p:nvPr>
        </p:nvSpPr>
        <p:spPr>
          <a:xfrm>
            <a:off x="3647405" y="1732731"/>
            <a:ext cx="17089190" cy="1660551"/>
          </a:xfrm>
          <a:prstGeom prst="rect">
            <a:avLst/>
          </a:prstGeom>
        </p:spPr>
        <p:txBody>
          <a:bodyPr/>
          <a:lstStyle>
            <a:lvl1pPr algn="l">
              <a:defRPr sz="58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What This Teaches Us about God’s Providence</a:t>
            </a:r>
          </a:p>
        </p:txBody>
      </p:sp>
      <p:sp>
        <p:nvSpPr>
          <p:cNvPr id="145" name="This framework (instructions, resources, incentives) helps explain how God’s providence works – no miraculous involvement, but still gets credit…"/>
          <p:cNvSpPr txBox="1"/>
          <p:nvPr>
            <p:ph type="body" idx="1"/>
          </p:nvPr>
        </p:nvSpPr>
        <p:spPr>
          <a:xfrm>
            <a:off x="3662939" y="3661171"/>
            <a:ext cx="17058122" cy="9420356"/>
          </a:xfrm>
          <a:prstGeom prst="rect">
            <a:avLst/>
          </a:prstGeom>
        </p:spPr>
        <p:txBody>
          <a:bodyPr anchor="t"/>
          <a:lstStyle/>
          <a:p>
            <a:pPr marL="603250" indent="-603250">
              <a:spcBef>
                <a:spcPts val="5000"/>
              </a:spcBef>
              <a:buSzPct val="100000"/>
              <a:defRPr sz="3800">
                <a:latin typeface="Georgia"/>
                <a:ea typeface="Georgia"/>
                <a:cs typeface="Georgia"/>
                <a:sym typeface="Georgia"/>
              </a:defRPr>
            </a:pPr>
            <a:r>
              <a:t>This framework (instructions, resources, incentives) helps explain how God’s providence works – no miraculous involvement, but still gets credit</a:t>
            </a:r>
          </a:p>
          <a:p>
            <a:pPr marL="603250" indent="-603250">
              <a:spcBef>
                <a:spcPts val="5000"/>
              </a:spcBef>
              <a:buSzPct val="100000"/>
              <a:defRPr sz="3800">
                <a:latin typeface="Georgia"/>
                <a:ea typeface="Georgia"/>
                <a:cs typeface="Georgia"/>
                <a:sym typeface="Georgia"/>
              </a:defRPr>
            </a:pPr>
            <a:r>
              <a:t>We see this framework in the providence shown in the life of Joseph</a:t>
            </a:r>
          </a:p>
          <a:p>
            <a:pPr lvl="1" marL="1047750" indent="-603250">
              <a:spcBef>
                <a:spcPts val="2200"/>
              </a:spcBef>
              <a:buSzPct val="100000"/>
              <a:buChar char="‣"/>
              <a:defRPr sz="3800">
                <a:latin typeface="Georgia"/>
                <a:ea typeface="Georgia"/>
                <a:cs typeface="Georgia"/>
                <a:sym typeface="Georgia"/>
              </a:defRPr>
            </a:pPr>
            <a:r>
              <a:t>Instructions – implied in the dreams (Gen. 41:1-8, 14-16, 33-36)</a:t>
            </a:r>
          </a:p>
          <a:p>
            <a:pPr lvl="1" marL="1047750" indent="-603250">
              <a:spcBef>
                <a:spcPts val="2200"/>
              </a:spcBef>
              <a:buSzPct val="100000"/>
              <a:buChar char="‣"/>
              <a:defRPr sz="3800">
                <a:latin typeface="Georgia"/>
                <a:ea typeface="Georgia"/>
                <a:cs typeface="Georgia"/>
                <a:sym typeface="Georgia"/>
              </a:defRPr>
            </a:pPr>
            <a:r>
              <a:t>Resources – years of plenty (Gen. 41:47-49)</a:t>
            </a:r>
          </a:p>
          <a:p>
            <a:pPr lvl="1" marL="1047750" indent="-603250">
              <a:spcBef>
                <a:spcPts val="2200"/>
              </a:spcBef>
              <a:buSzPct val="100000"/>
              <a:buChar char="‣"/>
              <a:defRPr sz="3800">
                <a:latin typeface="Georgia"/>
                <a:ea typeface="Georgia"/>
                <a:cs typeface="Georgia"/>
                <a:sym typeface="Georgia"/>
              </a:defRPr>
            </a:pPr>
            <a:r>
              <a:t>Incentives – to save his family (Gen. 45:5-7, 10-11)</a:t>
            </a:r>
          </a:p>
          <a:p>
            <a:pPr marL="603250" indent="-603250">
              <a:spcBef>
                <a:spcPts val="5000"/>
              </a:spcBef>
              <a:buSzPct val="100000"/>
              <a:defRPr sz="3800">
                <a:latin typeface="Georgia"/>
                <a:ea typeface="Georgia"/>
                <a:cs typeface="Georgia"/>
                <a:sym typeface="Georgia"/>
              </a:defRPr>
            </a:pPr>
            <a:r>
              <a:t>How does God’s providence work in our lives?</a:t>
            </a:r>
          </a:p>
          <a:p>
            <a:pPr lvl="1" marL="1047750" indent="-603250">
              <a:spcBef>
                <a:spcPts val="2200"/>
              </a:spcBef>
              <a:buSzPct val="100000"/>
              <a:buChar char="‣"/>
              <a:defRPr sz="3800">
                <a:latin typeface="Georgia"/>
                <a:ea typeface="Georgia"/>
                <a:cs typeface="Georgia"/>
                <a:sym typeface="Georgia"/>
              </a:defRPr>
            </a:pPr>
            <a:r>
              <a:t>Instructions – in His word (2 Tim. 3:16-17); good is accomplished</a:t>
            </a:r>
          </a:p>
          <a:p>
            <a:pPr lvl="1" marL="1047750" indent="-603250">
              <a:spcBef>
                <a:spcPts val="2200"/>
              </a:spcBef>
              <a:buSzPct val="100000"/>
              <a:buChar char="‣"/>
              <a:defRPr sz="3800">
                <a:latin typeface="Georgia"/>
                <a:ea typeface="Georgia"/>
                <a:cs typeface="Georgia"/>
                <a:sym typeface="Georgia"/>
              </a:defRPr>
            </a:pPr>
            <a:r>
              <a:t>Resources – in His creation (Gen. 8:22); used to bless us</a:t>
            </a:r>
          </a:p>
          <a:p>
            <a:pPr lvl="1" marL="1047750" indent="-603250">
              <a:spcBef>
                <a:spcPts val="2200"/>
              </a:spcBef>
              <a:buSzPct val="100000"/>
              <a:buChar char="‣"/>
              <a:defRPr sz="3800">
                <a:latin typeface="Georgia"/>
                <a:ea typeface="Georgia"/>
                <a:cs typeface="Georgia"/>
                <a:sym typeface="Georgia"/>
              </a:defRPr>
            </a:pPr>
            <a:r>
              <a:t>Incentives – reward for labor; physical/spiritual (Pr. 14:23; Rev. 14:13)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5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l" defTabSz="821531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l" defTabSz="821531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